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  <p:embeddedFont>
      <p:font typeface="Source Serif 4"/>
      <p:regular r:id="rId21"/>
    </p:embeddedFont>
    <p:embeddedFont>
      <p:font typeface="Source Serif 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AI-Powered Debt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Revolutionising debt management through intelligent automation and responsible AI practices. Transforming collections from reactive processes into proactive, customer-centric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059" y="712827"/>
            <a:ext cx="7736681" cy="125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Transforming Collections into Strategic Value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491645" y="2497098"/>
            <a:ext cx="7435096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"This system transforms collections from a cost centre into a strategic, customer-centric function that drives both business value and positive customer outcomes."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0059" y="2270998"/>
            <a:ext cx="22860" cy="141732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6" name="Shape 3"/>
          <p:cNvSpPr/>
          <p:nvPr/>
        </p:nvSpPr>
        <p:spPr>
          <a:xfrm>
            <a:off x="6190059" y="3914418"/>
            <a:ext cx="452318" cy="452318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6843355" y="3983474"/>
            <a:ext cx="255591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Proactive Prevention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843355" y="4418171"/>
            <a:ext cx="708338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Early intervention prevents escalation to traditional collections processes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90059" y="5141952"/>
            <a:ext cx="452318" cy="452318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0" name="Text 7"/>
          <p:cNvSpPr/>
          <p:nvPr/>
        </p:nvSpPr>
        <p:spPr>
          <a:xfrm>
            <a:off x="6843355" y="5211008"/>
            <a:ext cx="344912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Customer-Centric Approach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843355" y="5645706"/>
            <a:ext cx="7083385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Personalised solutions that work for both business objectives and customer needs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0059" y="6691193"/>
            <a:ext cx="452318" cy="452318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6843355" y="6760250"/>
            <a:ext cx="31649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Continuous Improvement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843355" y="7194947"/>
            <a:ext cx="708338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Machine learning ensures strategies evolve and improve over time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568404"/>
            <a:ext cx="13183314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the System Creates Intelligent Customer Loops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543" y="2273856"/>
            <a:ext cx="13183314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platform establishes a continuous, intelligent ecosystem that manages customer debt through proactive engagement and personalised interventions. The system learns, adapts, and responds in real-time to changing customer circumstances.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114074" y="368962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3543" y="4136469"/>
            <a:ext cx="3974544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Real-time ingestion from multiple sources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8126" y="3167658"/>
            <a:ext cx="4614148" cy="461414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850" y="3960019"/>
            <a:ext cx="309205" cy="3865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2313" y="368962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 Analysis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932313" y="4136469"/>
            <a:ext cx="3974544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Machine learning models assess risk and opportunity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126" y="3167658"/>
            <a:ext cx="4614148" cy="4614148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774" y="4352687"/>
            <a:ext cx="309205" cy="3865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2313" y="6151721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Action Selection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932313" y="6598563"/>
            <a:ext cx="3974544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Optimal intervention chosen from strategic playbook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126" y="3167658"/>
            <a:ext cx="4614148" cy="461414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106" y="6602611"/>
            <a:ext cx="309205" cy="38659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975366" y="6151721"/>
            <a:ext cx="272272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Response Monitoring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723543" y="6598563"/>
            <a:ext cx="3974544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 reactions feed back into the system</a:t>
            </a:r>
            <a:endParaRPr lang="en-US" sz="16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126" y="3167658"/>
            <a:ext cx="4614148" cy="461414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9182" y="6209943"/>
            <a:ext cx="309205" cy="3865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320" y="555427"/>
            <a:ext cx="7752159" cy="1243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Ingestion &amp; Processing Engine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2320" y="2096691"/>
            <a:ext cx="3776662" cy="2577465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5" name="Shape 2"/>
          <p:cNvSpPr/>
          <p:nvPr/>
        </p:nvSpPr>
        <p:spPr>
          <a:xfrm>
            <a:off x="6381155" y="2295525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3E251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223" y="2426018"/>
            <a:ext cx="268367" cy="3355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1155" y="3090863"/>
            <a:ext cx="248578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CRM Integration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381155" y="3520916"/>
            <a:ext cx="3378994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 profiles, interaction history, and communication preferences updated in real-time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157817" y="2096691"/>
            <a:ext cx="3776662" cy="2577465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10" name="Shape 6"/>
          <p:cNvSpPr/>
          <p:nvPr/>
        </p:nvSpPr>
        <p:spPr>
          <a:xfrm>
            <a:off x="10356652" y="2295525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3E251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720" y="2426018"/>
            <a:ext cx="268367" cy="33551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56652" y="3090863"/>
            <a:ext cx="250055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Transaction Records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356652" y="3520916"/>
            <a:ext cx="3378994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Payment patterns, account activity, and spending behaviour analysis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182320" y="4872990"/>
            <a:ext cx="7752159" cy="1941195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5" name="Shape 10"/>
          <p:cNvSpPr/>
          <p:nvPr/>
        </p:nvSpPr>
        <p:spPr>
          <a:xfrm>
            <a:off x="6381155" y="5071824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3E251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223" y="5202317"/>
            <a:ext cx="268367" cy="33551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81155" y="5867162"/>
            <a:ext cx="248578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Credit Bureau Feeds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6381155" y="6297216"/>
            <a:ext cx="735449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External credit scores, account statuses, and financial health indicators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6182320" y="7037903"/>
            <a:ext cx="775215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system processes over 50 data points per customer, creating comprehensive risk profiles updated every 24 hours.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199" y="667583"/>
            <a:ext cx="7782401" cy="121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Intelligent Decision Engine Architecture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99" y="2174915"/>
            <a:ext cx="972503" cy="14318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34131" y="2369344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Risk Assessment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334131" y="2789873"/>
            <a:ext cx="6615470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Hybrid ML models calculate predictive risk scores and customer segments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99" y="3606760"/>
            <a:ext cx="972503" cy="14318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34131" y="3801189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Strategy Selection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334131" y="4221718"/>
            <a:ext cx="6615470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Algorithm selects optimal intervention from pre-defined engagement playbook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199" y="5038606"/>
            <a:ext cx="972503" cy="11670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34131" y="5233035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Action Execution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334131" y="5653564"/>
            <a:ext cx="661547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Automated deployment of personalised communications and offers</a:t>
            </a:r>
            <a:endParaRPr lang="en-US" sz="1500" dirty="0"/>
          </a:p>
        </p:txBody>
      </p:sp>
      <p:sp>
        <p:nvSpPr>
          <p:cNvPr id="13" name="Shape 7"/>
          <p:cNvSpPr/>
          <p:nvPr/>
        </p:nvSpPr>
        <p:spPr>
          <a:xfrm>
            <a:off x="6167199" y="6424374"/>
            <a:ext cx="7782401" cy="1137642"/>
          </a:xfrm>
          <a:prstGeom prst="roundRect">
            <a:avLst>
              <a:gd name="adj" fmla="val 2565"/>
            </a:avLst>
          </a:prstGeom>
          <a:solidFill>
            <a:srgbClr val="EDD5C4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628" y="6710601"/>
            <a:ext cx="243126" cy="19442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799183" y="6667381"/>
            <a:ext cx="6955988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decision engine processes over 10,000 customer interactions daily, with 95% accuracy in risk classification.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758" y="782598"/>
            <a:ext cx="7599283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Balancing Autonomous Action with Human Oversight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8758" y="3403044"/>
            <a:ext cx="35304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Autonomous System Actions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258758" y="4313277"/>
            <a:ext cx="35304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Personalised payment reminders via SMS and email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58758" y="5096708"/>
            <a:ext cx="35304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Dynamic outreach cadence adjustments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8758" y="5880140"/>
            <a:ext cx="35304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Standard payment plan offer triggers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58758" y="6663571"/>
            <a:ext cx="35304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Priority queue routing for collections teams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335220" y="3403044"/>
            <a:ext cx="35304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Human Oversight &amp; Intervention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335220" y="4313277"/>
            <a:ext cx="35304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Approval Required: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Hardship assistance applications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335220" y="5096708"/>
            <a:ext cx="35304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Escalation Hub: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Complex negotiations and disputes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35220" y="5880140"/>
            <a:ext cx="35304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Case Review: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High-risk borderline decisions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35220" y="6663571"/>
            <a:ext cx="35304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Ethics Oversight: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Regular fairness audits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Responsible AI Guardrails Framework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098" y="2340293"/>
            <a:ext cx="3680460" cy="3415546"/>
          </a:xfrm>
          <a:prstGeom prst="roundRect">
            <a:avLst>
              <a:gd name="adj" fmla="val 15663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02983" y="2563178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Proactive Bias Mitigation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2983" y="3393400"/>
            <a:ext cx="3234690" cy="2139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Automated audits detect disparate impact across demographic groups. Sensitive attributes used only for bias testing, never in scoring models.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443" y="2340293"/>
            <a:ext cx="3680460" cy="3415546"/>
          </a:xfrm>
          <a:prstGeom prst="roundRect">
            <a:avLst>
              <a:gd name="adj" fmla="val 15663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06328" y="2563178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Explainable AI Transparency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6328" y="3393400"/>
            <a:ext cx="3234690" cy="178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Interpretable models with SHAP analysis provide clear reasoning for every decision. Full audit trails maintained for regulatory compliance.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098" y="5978723"/>
            <a:ext cx="7583805" cy="1640919"/>
          </a:xfrm>
          <a:prstGeom prst="roundRect">
            <a:avLst>
              <a:gd name="adj" fmla="val 32602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02983" y="6201608"/>
            <a:ext cx="3070384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Compliance-by-Design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2983" y="6683573"/>
            <a:ext cx="713803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Hard-coded business rules prevent non-compliant actions. Pre-validated against ECOA, GDPR, and FCA regulations.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1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264098"/>
            <a:ext cx="8601670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Fairness &amp; Transparency in Action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204335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526875"/>
            <a:ext cx="6502003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711518" y="4674156"/>
            <a:ext cx="293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Continuous Monitoring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5113615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Real-time bias detection across all customer interactions and outcomes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204335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526875"/>
            <a:ext cx="6502122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0" name="Text 7"/>
          <p:cNvSpPr/>
          <p:nvPr/>
        </p:nvSpPr>
        <p:spPr>
          <a:xfrm>
            <a:off x="7416760" y="467415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Decision Logging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5113615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Every system action recorded with clear reasoning and contributing factors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6119812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442353"/>
            <a:ext cx="6502003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4" name="Text 11"/>
          <p:cNvSpPr/>
          <p:nvPr/>
        </p:nvSpPr>
        <p:spPr>
          <a:xfrm>
            <a:off x="711518" y="6589633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Regular Auditing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7029093"/>
            <a:ext cx="650200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Monthly compliance reviews and quarterly fairness assessments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6119812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442353"/>
            <a:ext cx="6502122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760" y="6589633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Corrective Action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7029093"/>
            <a:ext cx="6502122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Immediate model adjustments when bias or unfairness is detected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5813"/>
            <a:ext cx="8194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Quantifiable Business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810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15-20%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386602" y="5839897"/>
            <a:ext cx="2972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Charge-off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3031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Earlier, more effective interventions prevent account losses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480810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36087" y="5839897"/>
            <a:ext cx="2958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Productivity Increase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33031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Collections team efficiency through automation and smart prioritisation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480810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10-15%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Cost Reduction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33031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Lower cost-per-collection via optimised channels and self-service resolution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92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3427333"/>
            <a:ext cx="8915876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&amp; Strategic Outcomes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527" y="4466630"/>
            <a:ext cx="4202668" cy="3145393"/>
          </a:xfrm>
          <a:prstGeom prst="roundRect">
            <a:avLst>
              <a:gd name="adj" fmla="val 465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6047" y="4466630"/>
            <a:ext cx="121920" cy="3145393"/>
          </a:xfrm>
          <a:prstGeom prst="roundRect">
            <a:avLst>
              <a:gd name="adj" fmla="val 27651"/>
            </a:avLst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1133118" y="4721781"/>
            <a:ext cx="360092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Enhanced Customer Experience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33118" y="5559028"/>
            <a:ext cx="3600926" cy="179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Proactive, personalised support helps customers regain financial stability whilst preserving valuable relationships and reducing stress.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3866" y="4466630"/>
            <a:ext cx="4202668" cy="3145393"/>
          </a:xfrm>
          <a:prstGeom prst="roundRect">
            <a:avLst>
              <a:gd name="adj" fmla="val 465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3386" y="4466630"/>
            <a:ext cx="121920" cy="3145393"/>
          </a:xfrm>
          <a:prstGeom prst="roundRect">
            <a:avLst>
              <a:gd name="adj" fmla="val 27651"/>
            </a:avLst>
          </a:prstGeom>
          <a:solidFill>
            <a:srgbClr val="3E2513"/>
          </a:solidFill>
          <a:ln/>
        </p:spPr>
      </p:sp>
      <p:sp>
        <p:nvSpPr>
          <p:cNvPr id="10" name="Text 7"/>
          <p:cNvSpPr/>
          <p:nvPr/>
        </p:nvSpPr>
        <p:spPr>
          <a:xfrm>
            <a:off x="5560457" y="4721781"/>
            <a:ext cx="360092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Improved Fairness &amp; Trust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0457" y="5559028"/>
            <a:ext cx="3600926" cy="179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Systematic, data-driven approach eliminates subjective bias, ensuring consistent and equitable treatment across all customer segments.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1205" y="4466630"/>
            <a:ext cx="4202668" cy="3145393"/>
          </a:xfrm>
          <a:prstGeom prst="roundRect">
            <a:avLst>
              <a:gd name="adj" fmla="val 465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10725" y="4466630"/>
            <a:ext cx="121920" cy="3145393"/>
          </a:xfrm>
          <a:prstGeom prst="roundRect">
            <a:avLst>
              <a:gd name="adj" fmla="val 27651"/>
            </a:avLst>
          </a:prstGeom>
          <a:solidFill>
            <a:srgbClr val="3E2513"/>
          </a:solidFill>
          <a:ln/>
        </p:spPr>
      </p:sp>
      <p:sp>
        <p:nvSpPr>
          <p:cNvPr id="14" name="Text 11"/>
          <p:cNvSpPr/>
          <p:nvPr/>
        </p:nvSpPr>
        <p:spPr>
          <a:xfrm>
            <a:off x="9987796" y="472178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Scalable Operations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7796" y="5207794"/>
            <a:ext cx="3600926" cy="179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Adaptive system handles volume fluctuations whilst continuously improving strategies without manual reconfiguration requirements.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2025-09-29T17:17:54Z</dcterms:created>
  <dcterms:modified xsi:type="dcterms:W3CDTF">2025-09-29T17:17:54Z</dcterms:modified>
</cp:coreProperties>
</file>